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83" r:id="rId2"/>
    <p:sldId id="382" r:id="rId3"/>
    <p:sldId id="381" r:id="rId4"/>
    <p:sldId id="376" r:id="rId5"/>
    <p:sldId id="384" r:id="rId6"/>
    <p:sldId id="396" r:id="rId7"/>
    <p:sldId id="389" r:id="rId8"/>
    <p:sldId id="413" r:id="rId9"/>
    <p:sldId id="397" r:id="rId10"/>
    <p:sldId id="410" r:id="rId11"/>
    <p:sldId id="411" r:id="rId12"/>
    <p:sldId id="378" r:id="rId13"/>
    <p:sldId id="399" r:id="rId14"/>
    <p:sldId id="408" r:id="rId15"/>
    <p:sldId id="406" r:id="rId16"/>
    <p:sldId id="409" r:id="rId17"/>
    <p:sldId id="401" r:id="rId18"/>
    <p:sldId id="373" r:id="rId1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65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9096" autoAdjust="0"/>
  </p:normalViewPr>
  <p:slideViewPr>
    <p:cSldViewPr showGuides="1">
      <p:cViewPr varScale="1">
        <p:scale>
          <a:sx n="98" d="100"/>
          <a:sy n="98" d="100"/>
        </p:scale>
        <p:origin x="72" y="480"/>
      </p:cViewPr>
      <p:guideLst>
        <p:guide orient="horz" pos="2160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40607;&#33564;\Desktop\&#32929;&#26435;&#34701;&#36164;&#35268;&#27169;(Wind&#32479;&#35745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40607;&#33564;\Desktop\&#32929;&#26435;&#34701;&#36164;&#35268;&#27169;(Wind&#32479;&#35745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出口金额:肉类制品:累计值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yyyy"年"m"月";@</c:formatCode>
                <c:ptCount val="2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</c:numCache>
            </c:num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15259.4</c:v>
                </c:pt>
                <c:pt idx="1">
                  <c:v>26698.2</c:v>
                </c:pt>
                <c:pt idx="2">
                  <c:v>37530.1</c:v>
                </c:pt>
                <c:pt idx="3">
                  <c:v>52092.5</c:v>
                </c:pt>
                <c:pt idx="4">
                  <c:v>66178.2</c:v>
                </c:pt>
                <c:pt idx="5">
                  <c:v>80990.8</c:v>
                </c:pt>
                <c:pt idx="6">
                  <c:v>96278</c:v>
                </c:pt>
                <c:pt idx="7">
                  <c:v>111001.2</c:v>
                </c:pt>
                <c:pt idx="8">
                  <c:v>127736.6</c:v>
                </c:pt>
                <c:pt idx="9">
                  <c:v>142800.4</c:v>
                </c:pt>
                <c:pt idx="10">
                  <c:v>157840.20000000001</c:v>
                </c:pt>
                <c:pt idx="11">
                  <c:v>174112.1</c:v>
                </c:pt>
                <c:pt idx="12">
                  <c:v>14302.3</c:v>
                </c:pt>
                <c:pt idx="13">
                  <c:v>23805.200000000001</c:v>
                </c:pt>
                <c:pt idx="14">
                  <c:v>36111.300000000003</c:v>
                </c:pt>
                <c:pt idx="15">
                  <c:v>48429.2</c:v>
                </c:pt>
                <c:pt idx="16">
                  <c:v>62653.8</c:v>
                </c:pt>
                <c:pt idx="17">
                  <c:v>76521.600000000006</c:v>
                </c:pt>
                <c:pt idx="18">
                  <c:v>90633.3</c:v>
                </c:pt>
                <c:pt idx="19">
                  <c:v>105447.8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C-44F3-9B8F-470710D7D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937968"/>
        <c:axId val="215938528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出口金额:肉类制品:累计同比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yyyy"年"m"月";@</c:formatCode>
                <c:ptCount val="2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-24.8</c:v>
                </c:pt>
                <c:pt idx="1">
                  <c:v>-11</c:v>
                </c:pt>
                <c:pt idx="2">
                  <c:v>-18.3</c:v>
                </c:pt>
                <c:pt idx="3">
                  <c:v>-19.600000000000001</c:v>
                </c:pt>
                <c:pt idx="4">
                  <c:v>-19.3</c:v>
                </c:pt>
                <c:pt idx="5">
                  <c:v>-18.3</c:v>
                </c:pt>
                <c:pt idx="6">
                  <c:v>-18.8</c:v>
                </c:pt>
                <c:pt idx="7">
                  <c:v>-17.8</c:v>
                </c:pt>
                <c:pt idx="8">
                  <c:v>-16.2</c:v>
                </c:pt>
                <c:pt idx="9">
                  <c:v>-15.5</c:v>
                </c:pt>
                <c:pt idx="10">
                  <c:v>-16.3</c:v>
                </c:pt>
                <c:pt idx="11">
                  <c:v>-15.9</c:v>
                </c:pt>
                <c:pt idx="12">
                  <c:v>-6.3</c:v>
                </c:pt>
                <c:pt idx="13">
                  <c:v>-10.8</c:v>
                </c:pt>
                <c:pt idx="14">
                  <c:v>-3.8</c:v>
                </c:pt>
                <c:pt idx="15">
                  <c:v>-7</c:v>
                </c:pt>
                <c:pt idx="16">
                  <c:v>-5.3</c:v>
                </c:pt>
                <c:pt idx="17">
                  <c:v>-5.5</c:v>
                </c:pt>
                <c:pt idx="18">
                  <c:v>-5.9</c:v>
                </c:pt>
                <c:pt idx="19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3C-44F3-9B8F-470710D7D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39648"/>
        <c:axId val="215939088"/>
      </c:lineChart>
      <c:dateAx>
        <c:axId val="215937968"/>
        <c:scaling>
          <c:orientation val="minMax"/>
        </c:scaling>
        <c:delete val="0"/>
        <c:axPos val="b"/>
        <c:numFmt formatCode="yyyy&quot;年&quot;m&quot;月&quot;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38528"/>
        <c:crosses val="autoZero"/>
        <c:auto val="1"/>
        <c:lblOffset val="100"/>
        <c:baseTimeUnit val="months"/>
      </c:dateAx>
      <c:valAx>
        <c:axId val="2159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37968"/>
        <c:crosses val="autoZero"/>
        <c:crossBetween val="between"/>
      </c:valAx>
      <c:valAx>
        <c:axId val="2159390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39648"/>
        <c:crosses val="max"/>
        <c:crossBetween val="between"/>
      </c:valAx>
      <c:dateAx>
        <c:axId val="215939648"/>
        <c:scaling>
          <c:orientation val="minMax"/>
        </c:scaling>
        <c:delete val="1"/>
        <c:axPos val="b"/>
        <c:numFmt formatCode="yyyy&quot;年&quot;m&quot;月&quot;;@" sourceLinked="1"/>
        <c:majorTickMark val="out"/>
        <c:minorTickMark val="none"/>
        <c:tickLblPos val="none"/>
        <c:crossAx val="21593908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进口金额:肉类制品:累计值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yyyy"年"m"月";@</c:formatCode>
                <c:ptCount val="2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35.700000000000003</c:v>
                </c:pt>
                <c:pt idx="1">
                  <c:v>93.9</c:v>
                </c:pt>
                <c:pt idx="2">
                  <c:v>140.19999999999999</c:v>
                </c:pt>
                <c:pt idx="3">
                  <c:v>240.5</c:v>
                </c:pt>
                <c:pt idx="4">
                  <c:v>333.8</c:v>
                </c:pt>
                <c:pt idx="5">
                  <c:v>417.6</c:v>
                </c:pt>
                <c:pt idx="6">
                  <c:v>503</c:v>
                </c:pt>
                <c:pt idx="7">
                  <c:v>593.79999999999995</c:v>
                </c:pt>
                <c:pt idx="8">
                  <c:v>707.7</c:v>
                </c:pt>
                <c:pt idx="9">
                  <c:v>791.5</c:v>
                </c:pt>
                <c:pt idx="10">
                  <c:v>854.7</c:v>
                </c:pt>
                <c:pt idx="11">
                  <c:v>957.8</c:v>
                </c:pt>
                <c:pt idx="12">
                  <c:v>97.9</c:v>
                </c:pt>
                <c:pt idx="13">
                  <c:v>129.6</c:v>
                </c:pt>
                <c:pt idx="14">
                  <c:v>198.8</c:v>
                </c:pt>
                <c:pt idx="15">
                  <c:v>280.89999999999981</c:v>
                </c:pt>
                <c:pt idx="16">
                  <c:v>377.2</c:v>
                </c:pt>
                <c:pt idx="17">
                  <c:v>445.3</c:v>
                </c:pt>
                <c:pt idx="18">
                  <c:v>562.6</c:v>
                </c:pt>
                <c:pt idx="19">
                  <c:v>669.9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D-4308-A956-1A69E729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42448"/>
        <c:axId val="215943008"/>
      </c:barChart>
      <c:lineChart>
        <c:grouping val="standard"/>
        <c:varyColors val="0"/>
        <c:ser>
          <c:idx val="1"/>
          <c:order val="1"/>
          <c:tx>
            <c:strRef>
              <c:f>Sheet1!$H$1</c:f>
              <c:strCache>
                <c:ptCount val="1"/>
                <c:pt idx="0">
                  <c:v>进口金额:肉类制品:累计同比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yyyy"年"m"月";@</c:formatCode>
                <c:ptCount val="2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57.9</c:v>
                </c:pt>
                <c:pt idx="1">
                  <c:v>39.9</c:v>
                </c:pt>
                <c:pt idx="2">
                  <c:v>25.4</c:v>
                </c:pt>
                <c:pt idx="3">
                  <c:v>67.5</c:v>
                </c:pt>
                <c:pt idx="4">
                  <c:v>100.1</c:v>
                </c:pt>
                <c:pt idx="5">
                  <c:v>111.9</c:v>
                </c:pt>
                <c:pt idx="6">
                  <c:v>99.9</c:v>
                </c:pt>
                <c:pt idx="7">
                  <c:v>100.8</c:v>
                </c:pt>
                <c:pt idx="8">
                  <c:v>102.3</c:v>
                </c:pt>
                <c:pt idx="9">
                  <c:v>107.7</c:v>
                </c:pt>
                <c:pt idx="10">
                  <c:v>92.4</c:v>
                </c:pt>
                <c:pt idx="11">
                  <c:v>98.5</c:v>
                </c:pt>
                <c:pt idx="12">
                  <c:v>173.9</c:v>
                </c:pt>
                <c:pt idx="13">
                  <c:v>38.1</c:v>
                </c:pt>
                <c:pt idx="14">
                  <c:v>41.8</c:v>
                </c:pt>
                <c:pt idx="15">
                  <c:v>16.8</c:v>
                </c:pt>
                <c:pt idx="16">
                  <c:v>13</c:v>
                </c:pt>
                <c:pt idx="17">
                  <c:v>6.6</c:v>
                </c:pt>
                <c:pt idx="18">
                  <c:v>11.8</c:v>
                </c:pt>
                <c:pt idx="19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CD-4308-A956-1A69E729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42512"/>
        <c:axId val="212443632"/>
      </c:lineChart>
      <c:dateAx>
        <c:axId val="215942448"/>
        <c:scaling>
          <c:orientation val="minMax"/>
        </c:scaling>
        <c:delete val="0"/>
        <c:axPos val="b"/>
        <c:numFmt formatCode="yyyy&quot;年&quot;m&quot;月&quot;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43008"/>
        <c:crosses val="autoZero"/>
        <c:auto val="1"/>
        <c:lblOffset val="100"/>
        <c:baseTimeUnit val="months"/>
      </c:dateAx>
      <c:valAx>
        <c:axId val="21594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42448"/>
        <c:crosses val="autoZero"/>
        <c:crossBetween val="between"/>
      </c:valAx>
      <c:valAx>
        <c:axId val="2124436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2512"/>
        <c:crosses val="max"/>
        <c:crossBetween val="between"/>
      </c:valAx>
      <c:dateAx>
        <c:axId val="212442512"/>
        <c:scaling>
          <c:orientation val="minMax"/>
        </c:scaling>
        <c:delete val="1"/>
        <c:axPos val="b"/>
        <c:numFmt formatCode="yyyy&quot;年&quot;m&quot;月&quot;;@" sourceLinked="1"/>
        <c:majorTickMark val="out"/>
        <c:minorTickMark val="none"/>
        <c:tickLblPos val="none"/>
        <c:crossAx val="21244363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307D-C004-49D7-A7A8-488D5AC6BCC0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287B-7148-4D76-9C35-148CF1E1B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10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64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17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4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864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1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6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7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8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9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4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71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6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B287B-7148-4D76-9C35-148CF1E1BB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2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21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3952-BB44-4068-B06C-627533034631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F1B9-D298-464A-9AAD-E7F269347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椭圆 13"/>
          <p:cNvSpPr/>
          <p:nvPr>
            <p:custDataLst>
              <p:tags r:id="rId1"/>
            </p:custDataLst>
          </p:nvPr>
        </p:nvSpPr>
        <p:spPr>
          <a:xfrm>
            <a:off x="4006974" y="908720"/>
            <a:ext cx="2664296" cy="2664296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2"/>
            </p:custDataLst>
          </p:nvPr>
        </p:nvSpPr>
        <p:spPr>
          <a:xfrm>
            <a:off x="6383238" y="1268760"/>
            <a:ext cx="2232248" cy="2232248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3"/>
            </p:custDataLst>
          </p:nvPr>
        </p:nvSpPr>
        <p:spPr>
          <a:xfrm>
            <a:off x="4934450" y="332656"/>
            <a:ext cx="2240875" cy="224087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PA_组合 17"/>
          <p:cNvGrpSpPr/>
          <p:nvPr>
            <p:custDataLst>
              <p:tags r:id="rId4"/>
            </p:custDataLst>
          </p:nvPr>
        </p:nvGrpSpPr>
        <p:grpSpPr>
          <a:xfrm>
            <a:off x="3617652" y="1668058"/>
            <a:ext cx="794749" cy="794749"/>
            <a:chOff x="6097588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PA_组合 20"/>
          <p:cNvGrpSpPr/>
          <p:nvPr>
            <p:custDataLst>
              <p:tags r:id="rId5"/>
            </p:custDataLst>
          </p:nvPr>
        </p:nvGrpSpPr>
        <p:grpSpPr>
          <a:xfrm>
            <a:off x="5127143" y="2924662"/>
            <a:ext cx="1041747" cy="1041747"/>
            <a:chOff x="6821550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PA_组合 23"/>
          <p:cNvGrpSpPr/>
          <p:nvPr>
            <p:custDataLst>
              <p:tags r:id="rId6"/>
            </p:custDataLst>
          </p:nvPr>
        </p:nvGrpSpPr>
        <p:grpSpPr>
          <a:xfrm>
            <a:off x="7766307" y="2596358"/>
            <a:ext cx="849179" cy="849179"/>
            <a:chOff x="7537747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椭圆 24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PA_组合 26"/>
          <p:cNvGrpSpPr/>
          <p:nvPr>
            <p:custDataLst>
              <p:tags r:id="rId7"/>
            </p:custDataLst>
          </p:nvPr>
        </p:nvGrpSpPr>
        <p:grpSpPr>
          <a:xfrm>
            <a:off x="7940932" y="1234334"/>
            <a:ext cx="604048" cy="604048"/>
            <a:chOff x="8977907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椭圆 27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0" name="PA_椭圆 29"/>
          <p:cNvSpPr/>
          <p:nvPr>
            <p:custDataLst>
              <p:tags r:id="rId8"/>
            </p:custDataLst>
          </p:nvPr>
        </p:nvSpPr>
        <p:spPr>
          <a:xfrm>
            <a:off x="7120085" y="485057"/>
            <a:ext cx="207640" cy="2076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椭圆 30"/>
          <p:cNvSpPr/>
          <p:nvPr>
            <p:custDataLst>
              <p:tags r:id="rId9"/>
            </p:custDataLst>
          </p:nvPr>
        </p:nvSpPr>
        <p:spPr>
          <a:xfrm>
            <a:off x="7272485" y="1997224"/>
            <a:ext cx="207640" cy="2076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椭圆 31"/>
          <p:cNvSpPr/>
          <p:nvPr>
            <p:custDataLst>
              <p:tags r:id="rId10"/>
            </p:custDataLst>
          </p:nvPr>
        </p:nvSpPr>
        <p:spPr>
          <a:xfrm>
            <a:off x="4583038" y="1484784"/>
            <a:ext cx="207640" cy="2076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PA_矩形 32"/>
          <p:cNvSpPr/>
          <p:nvPr>
            <p:custDataLst>
              <p:tags r:id="rId11"/>
            </p:custDataLst>
          </p:nvPr>
        </p:nvSpPr>
        <p:spPr>
          <a:xfrm>
            <a:off x="-4838" y="4293096"/>
            <a:ext cx="12224770" cy="16561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文本框 34"/>
          <p:cNvSpPr txBox="1"/>
          <p:nvPr>
            <p:custDataLst>
              <p:tags r:id="rId12"/>
            </p:custDataLst>
          </p:nvPr>
        </p:nvSpPr>
        <p:spPr>
          <a:xfrm>
            <a:off x="1486694" y="4365104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 QUAN MEAT FOOD PROCESSING CO., LTD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_矩形 37"/>
          <p:cNvSpPr/>
          <p:nvPr>
            <p:custDataLst>
              <p:tags r:id="rId13"/>
            </p:custDataLst>
          </p:nvPr>
        </p:nvSpPr>
        <p:spPr>
          <a:xfrm>
            <a:off x="11932617" y="5951066"/>
            <a:ext cx="262558" cy="90693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1031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5161483" y="980728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5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5" grpId="0"/>
      <p:bldP spid="38" grpId="0" animBg="1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4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188640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KSO_Shape"/>
          <p:cNvSpPr/>
          <p:nvPr/>
        </p:nvSpPr>
        <p:spPr bwMode="auto">
          <a:xfrm>
            <a:off x="4729435" y="548680"/>
            <a:ext cx="423578" cy="36004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495" y="476672"/>
            <a:ext cx="249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Meat business 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4E31F699-EB42-47DA-9715-F80F8AA1D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360722"/>
              </p:ext>
            </p:extLst>
          </p:nvPr>
        </p:nvGraphicFramePr>
        <p:xfrm>
          <a:off x="696987" y="1484784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98ACB459-5FE0-48E5-8347-029E02CABE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103464"/>
              </p:ext>
            </p:extLst>
          </p:nvPr>
        </p:nvGraphicFramePr>
        <p:xfrm>
          <a:off x="5809555" y="1412776"/>
          <a:ext cx="48245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文本框 1"/>
          <p:cNvSpPr txBox="1"/>
          <p:nvPr/>
        </p:nvSpPr>
        <p:spPr>
          <a:xfrm>
            <a:off x="552971" y="126876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ea"/>
              </a:rPr>
              <a:t>单位：万美元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5593531" y="112474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ea"/>
              </a:rPr>
              <a:t>单位：万美元</a:t>
            </a:r>
          </a:p>
        </p:txBody>
      </p:sp>
      <p:sp>
        <p:nvSpPr>
          <p:cNvPr id="15" name="矩形 14"/>
          <p:cNvSpPr/>
          <p:nvPr/>
        </p:nvSpPr>
        <p:spPr>
          <a:xfrm>
            <a:off x="1273051" y="5085184"/>
            <a:ext cx="95050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en-US" altLang="zh-CN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The above on the left is an export chart of meat from China, whereas the above on the right is an import Chart of meat from China. China ranked no. 1 for lamb production and no. 3 on beef, after USA and Brazil. At the moment, due to change of diet and eating habit, the demand for meat, in particular beef has been increasing. We are poised to become a key player in this area</a:t>
            </a:r>
            <a:r>
              <a:rPr lang="zh-CN" altLang="en-US" sz="20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en-US" altLang="zh-CN" sz="20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Graphic spid="10" grpId="0">
        <p:bldAsOne/>
      </p:bldGraphic>
      <p:bldGraphic spid="11" grpId="0">
        <p:bldAsOne/>
      </p:bldGraphic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Administrator\Desktop\微信图片_2017042316191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4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971" y="1340768"/>
            <a:ext cx="5400600" cy="3597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3611" y="1412776"/>
            <a:ext cx="5517948" cy="33843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6987" y="5445224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</a:pPr>
            <a:r>
              <a:rPr lang="zh-CN" altLang="en-US" sz="20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en-US" altLang="zh-CN" sz="20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The above demonstrates demand for high quality meat with bone (lamb and beef) has been increasing from 2000-2016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27" y="1916832"/>
            <a:ext cx="3024337" cy="302433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5"/>
          <p:cNvSpPr/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801443" y="3068960"/>
            <a:ext cx="2704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Beef required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6922" y="4245185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16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9" grpId="0" animBg="1"/>
      <p:bldP spid="20" grpId="0"/>
      <p:bldP spid="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188640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SO_Shape"/>
          <p:cNvSpPr/>
          <p:nvPr/>
        </p:nvSpPr>
        <p:spPr bwMode="auto">
          <a:xfrm>
            <a:off x="4729435" y="548680"/>
            <a:ext cx="423578" cy="36004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7165" y="476672"/>
            <a:ext cx="236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Beef Required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33491" y="3140968"/>
            <a:ext cx="1490637" cy="1490638"/>
            <a:chOff x="4993868" y="2326868"/>
            <a:chExt cx="2204265" cy="2204265"/>
          </a:xfrm>
          <a:effectLst>
            <a:outerShdw blurRad="177800" dist="889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38" name="任意多边形 37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25779" y="2060848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同侧圆角矩形 51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同侧圆角矩形 52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flipH="1">
            <a:off x="1561083" y="2056703"/>
            <a:ext cx="2809108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同侧圆角矩形 60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同侧圆角矩形 61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8" name="直接箭头连接符 67"/>
          <p:cNvCxnSpPr>
            <a:endCxn id="52" idx="3"/>
          </p:cNvCxnSpPr>
          <p:nvPr/>
        </p:nvCxnSpPr>
        <p:spPr>
          <a:xfrm flipV="1">
            <a:off x="6745659" y="2278945"/>
            <a:ext cx="1080120" cy="93403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H="1" flipV="1">
            <a:off x="4369395" y="2420888"/>
            <a:ext cx="1008113" cy="79208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57"/>
          <p:cNvSpPr txBox="1"/>
          <p:nvPr/>
        </p:nvSpPr>
        <p:spPr bwMode="auto">
          <a:xfrm>
            <a:off x="1561083" y="2075066"/>
            <a:ext cx="2440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our </a:t>
            </a:r>
            <a:r>
              <a:rPr lang="en-US" altLang="zh-CN" sz="2000" b="1" spc="100" dirty="0">
                <a:solidFill>
                  <a:schemeClr val="bg1"/>
                </a:solidFill>
                <a:highlight>
                  <a:srgbClr val="00008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retail network </a:t>
            </a:r>
            <a:endParaRPr lang="zh-CN" altLang="en-US" sz="2000" b="1" spc="100" dirty="0">
              <a:solidFill>
                <a:schemeClr val="bg1"/>
              </a:solidFill>
              <a:highlight>
                <a:srgbClr val="00008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66"/>
          <p:cNvSpPr txBox="1"/>
          <p:nvPr/>
        </p:nvSpPr>
        <p:spPr bwMode="auto">
          <a:xfrm>
            <a:off x="8329219" y="2075066"/>
            <a:ext cx="21608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our </a:t>
            </a:r>
            <a:r>
              <a:rPr lang="en-US" altLang="zh-CN" b="1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wholesale</a:t>
            </a:r>
            <a:endParaRPr lang="zh-CN" altLang="en-US" b="1" spc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3937347" y="2127430"/>
            <a:ext cx="274866" cy="221450"/>
            <a:chOff x="2702739" y="3017462"/>
            <a:chExt cx="535636" cy="431545"/>
          </a:xfrm>
          <a:solidFill>
            <a:schemeClr val="bg1">
              <a:lumMod val="50000"/>
            </a:schemeClr>
          </a:solidFill>
        </p:grpSpPr>
        <p:sp>
          <p:nvSpPr>
            <p:cNvPr id="85" name="Freeform 45"/>
            <p:cNvSpPr/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6"/>
            <p:cNvSpPr/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7"/>
            <p:cNvSpPr/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041803" y="2149130"/>
            <a:ext cx="277649" cy="199750"/>
            <a:chOff x="3820635" y="3071676"/>
            <a:chExt cx="541058" cy="389258"/>
          </a:xfrm>
          <a:solidFill>
            <a:schemeClr val="bg1">
              <a:lumMod val="50000"/>
            </a:schemeClr>
          </a:solidFill>
        </p:grpSpPr>
        <p:sp>
          <p:nvSpPr>
            <p:cNvPr id="91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227"/>
            <p:cNvSpPr/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228"/>
            <p:cNvSpPr/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229"/>
            <p:cNvSpPr/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8" name="矩形 157"/>
          <p:cNvSpPr/>
          <p:nvPr/>
        </p:nvSpPr>
        <p:spPr>
          <a:xfrm>
            <a:off x="5141708" y="3717032"/>
            <a:ext cx="168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More meat 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supply 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from 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Australia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417067" y="3236783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Phase 1: a total of 30 retail shops in first tie –cities all over China, our flagship lamb and beef shop is located at one of the regional airport terminals in China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393731" y="3083476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Supply to regional meat wholesalers and a central kitchen which supplies a minimum of 300,000 set of lunch boxes with quality beef and lamb to students in one of the pilot provinces, thereafter branching to other provinces  </a:t>
            </a:r>
            <a:endParaRPr lang="zh-CN" sz="2400" dirty="0"/>
          </a:p>
        </p:txBody>
      </p:sp>
      <p:pic>
        <p:nvPicPr>
          <p:cNvPr id="41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42" name="Picture 6" descr="C:\Users\Administrator\Desktop\微信图片_20170423161914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ac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ac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7" grpId="0"/>
      <p:bldP spid="83" grpId="0"/>
      <p:bldP spid="1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27" y="1916832"/>
            <a:ext cx="3024337" cy="302433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5"/>
          <p:cNvSpPr/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 rot="5400000">
            <a:off x="4307126" y="4139341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4225379" y="4365104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163"/>
          <p:cNvSpPr txBox="1"/>
          <p:nvPr/>
        </p:nvSpPr>
        <p:spPr>
          <a:xfrm>
            <a:off x="4801443" y="2780928"/>
            <a:ext cx="2704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Future </a:t>
            </a: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Develoment</a:t>
            </a:r>
            <a:endParaRPr lang="zh-CN" altLang="en-US" sz="3600" b="1" spc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37547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istrator\Desktop\微信图片_2017042316191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22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9564763" y="1380145"/>
            <a:ext cx="860661" cy="1640723"/>
            <a:chOff x="5537459" y="941354"/>
            <a:chExt cx="946727" cy="1804795"/>
          </a:xfrm>
          <a:solidFill>
            <a:srgbClr val="0070C0"/>
          </a:solidFill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37" name="圆角矩形 136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圆角矩形 137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梯形 1"/>
          <p:cNvSpPr/>
          <p:nvPr/>
        </p:nvSpPr>
        <p:spPr>
          <a:xfrm rot="5400000" flipH="1">
            <a:off x="7742807" y="3052520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9" y="0"/>
            <a:ext cx="936103" cy="9361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KSO_Shape"/>
          <p:cNvSpPr/>
          <p:nvPr/>
        </p:nvSpPr>
        <p:spPr bwMode="auto">
          <a:xfrm>
            <a:off x="4153371" y="260648"/>
            <a:ext cx="451368" cy="44685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421" y="332909"/>
            <a:ext cx="435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    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developments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 </a:t>
            </a:r>
            <a:endParaRPr lang="zh-CN" altLang="en-US" sz="2400" b="1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0231" y="1400465"/>
            <a:ext cx="860661" cy="1640723"/>
            <a:chOff x="5537459" y="941354"/>
            <a:chExt cx="946727" cy="1804795"/>
          </a:xfrm>
          <a:solidFill>
            <a:srgbClr val="0070C0"/>
          </a:solidFill>
          <a:scene3d>
            <a:camera prst="orthographicFront">
              <a:rot lat="20967539" lon="19191102" rev="113251"/>
            </a:camera>
            <a:lightRig rig="threePt" dir="t"/>
          </a:scene3d>
        </p:grpSpPr>
        <p:sp>
          <p:nvSpPr>
            <p:cNvPr id="6" name="圆角矩形 5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59178" y="1308390"/>
            <a:ext cx="860661" cy="1640723"/>
            <a:chOff x="5537459" y="941354"/>
            <a:chExt cx="946727" cy="1804795"/>
          </a:xfrm>
          <a:solidFill>
            <a:srgbClr val="0070C0"/>
          </a:solidFill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2" name="圆角矩形 11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70584" y="1400465"/>
            <a:ext cx="860661" cy="1640723"/>
            <a:chOff x="5537459" y="941354"/>
            <a:chExt cx="946727" cy="1804795"/>
          </a:xfrm>
          <a:solidFill>
            <a:srgbClr val="0070C0"/>
          </a:solidFill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5" name="圆角矩形 14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453" y="1548284"/>
            <a:ext cx="8480645" cy="4972990"/>
            <a:chOff x="1665167" y="1115627"/>
            <a:chExt cx="8480645" cy="4972990"/>
          </a:xfrm>
        </p:grpSpPr>
        <p:sp>
          <p:nvSpPr>
            <p:cNvPr id="18" name="椭圆 17"/>
            <p:cNvSpPr/>
            <p:nvPr/>
          </p:nvSpPr>
          <p:spPr>
            <a:xfrm>
              <a:off x="4910155" y="4908883"/>
              <a:ext cx="3807013" cy="1179734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65167" y="1115627"/>
              <a:ext cx="8480645" cy="4730110"/>
              <a:chOff x="1665167" y="1115627"/>
              <a:chExt cx="8480645" cy="473011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665167" y="1190610"/>
                <a:ext cx="3769590" cy="4655127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884385" y="1183776"/>
                <a:ext cx="8261427" cy="4506279"/>
                <a:chOff x="1884385" y="1183776"/>
                <a:chExt cx="8261427" cy="4506279"/>
              </a:xfrm>
            </p:grpSpPr>
            <p:sp>
              <p:nvSpPr>
                <p:cNvPr id="84" name="圆角矩形 83"/>
                <p:cNvSpPr/>
                <p:nvPr/>
              </p:nvSpPr>
              <p:spPr>
                <a:xfrm>
                  <a:off x="1884385" y="1360824"/>
                  <a:ext cx="3331153" cy="4156364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52000">
                      <a:srgbClr val="F4F4F4"/>
                    </a:gs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177800" dist="88900" dir="2700000" algn="tl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85" name="组合 84"/>
                <p:cNvGrpSpPr/>
                <p:nvPr/>
              </p:nvGrpSpPr>
              <p:grpSpPr>
                <a:xfrm>
                  <a:off x="5206230" y="1183776"/>
                  <a:ext cx="4939582" cy="4506279"/>
                  <a:chOff x="6199676" y="1161244"/>
                  <a:chExt cx="5433540" cy="4551342"/>
                </a:xfrm>
              </p:grpSpPr>
              <p:sp>
                <p:nvSpPr>
                  <p:cNvPr id="86" name="梯形 85"/>
                  <p:cNvSpPr/>
                  <p:nvPr/>
                </p:nvSpPr>
                <p:spPr>
                  <a:xfrm rot="16200000">
                    <a:off x="4829748" y="2531173"/>
                    <a:ext cx="4551341" cy="1811485"/>
                  </a:xfrm>
                  <a:prstGeom prst="trapezoid">
                    <a:avLst>
                      <a:gd name="adj" fmla="val 9948"/>
                    </a:avLst>
                  </a:prstGeom>
                  <a:solidFill>
                    <a:srgbClr val="FDFD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87" name="梯形 86"/>
                  <p:cNvSpPr/>
                  <p:nvPr/>
                </p:nvSpPr>
                <p:spPr>
                  <a:xfrm rot="5400000" flipH="1">
                    <a:off x="6640318" y="2531172"/>
                    <a:ext cx="4551341" cy="1811485"/>
                  </a:xfrm>
                  <a:prstGeom prst="trapezoid">
                    <a:avLst>
                      <a:gd name="adj" fmla="val 11105"/>
                    </a:avLst>
                  </a:prstGeom>
                  <a:solidFill>
                    <a:srgbClr val="E8E8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88" name="梯形 87"/>
                  <p:cNvSpPr/>
                  <p:nvPr/>
                </p:nvSpPr>
                <p:spPr>
                  <a:xfrm rot="16200000">
                    <a:off x="8451803" y="2531172"/>
                    <a:ext cx="4551341" cy="1811485"/>
                  </a:xfrm>
                  <a:prstGeom prst="trapezoid">
                    <a:avLst>
                      <a:gd name="adj" fmla="val 11105"/>
                    </a:avLst>
                  </a:prstGeom>
                  <a:solidFill>
                    <a:srgbClr val="FDFD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22" name="组合 21"/>
              <p:cNvGrpSpPr/>
              <p:nvPr/>
            </p:nvGrpSpPr>
            <p:grpSpPr>
              <a:xfrm>
                <a:off x="1965492" y="1115627"/>
                <a:ext cx="3168938" cy="540697"/>
                <a:chOff x="1965492" y="1115627"/>
                <a:chExt cx="3168938" cy="540697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1965492" y="1443022"/>
                  <a:ext cx="3168938" cy="213302"/>
                  <a:chOff x="2149634" y="1165384"/>
                  <a:chExt cx="3485832" cy="234632"/>
                </a:xfrm>
              </p:grpSpPr>
              <p:grpSp>
                <p:nvGrpSpPr>
                  <p:cNvPr id="54" name="组合 53"/>
                  <p:cNvGrpSpPr/>
                  <p:nvPr/>
                </p:nvGrpSpPr>
                <p:grpSpPr>
                  <a:xfrm>
                    <a:off x="2149634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82" name="椭圆 81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椭圆 82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5" name="组合 54"/>
                  <p:cNvGrpSpPr/>
                  <p:nvPr/>
                </p:nvGrpSpPr>
                <p:grpSpPr>
                  <a:xfrm>
                    <a:off x="2510879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80" name="椭圆 79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椭圆 80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2872123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78" name="椭圆 77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椭圆 78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7" name="组合 56"/>
                  <p:cNvGrpSpPr/>
                  <p:nvPr/>
                </p:nvGrpSpPr>
                <p:grpSpPr>
                  <a:xfrm>
                    <a:off x="3233367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76" name="椭圆 75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椭圆 76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3594612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74" name="椭圆 73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椭圆 74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9" name="组合 58"/>
                  <p:cNvGrpSpPr/>
                  <p:nvPr/>
                </p:nvGrpSpPr>
                <p:grpSpPr>
                  <a:xfrm>
                    <a:off x="3955856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72" name="椭圆 71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椭圆 72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4317101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70" name="椭圆 69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椭圆 70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4678345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68" name="椭圆 67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椭圆 68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2" name="组合 61"/>
                  <p:cNvGrpSpPr/>
                  <p:nvPr/>
                </p:nvGrpSpPr>
                <p:grpSpPr>
                  <a:xfrm>
                    <a:off x="5039590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66" name="椭圆 65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7" name="椭圆 66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" name="组合 62"/>
                  <p:cNvGrpSpPr/>
                  <p:nvPr/>
                </p:nvGrpSpPr>
                <p:grpSpPr>
                  <a:xfrm>
                    <a:off x="5400834" y="1165384"/>
                    <a:ext cx="234632" cy="234632"/>
                    <a:chOff x="2483009" y="1114425"/>
                    <a:chExt cx="209550" cy="209550"/>
                  </a:xfrm>
                </p:grpSpPr>
                <p:sp>
                  <p:nvSpPr>
                    <p:cNvPr id="64" name="椭圆 63"/>
                    <p:cNvSpPr/>
                    <p:nvPr/>
                  </p:nvSpPr>
                  <p:spPr>
                    <a:xfrm>
                      <a:off x="2483009" y="1114425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65000"/>
                          </a:schemeClr>
                        </a:gs>
                        <a:gs pos="35000">
                          <a:schemeClr val="bg1">
                            <a:lumMod val="95000"/>
                          </a:schemeClr>
                        </a:gs>
                        <a:gs pos="17000">
                          <a:schemeClr val="bg1">
                            <a:lumMod val="6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椭圆 64"/>
                    <p:cNvSpPr/>
                    <p:nvPr/>
                  </p:nvSpPr>
                  <p:spPr>
                    <a:xfrm>
                      <a:off x="2502059" y="1133475"/>
                      <a:ext cx="171450" cy="171450"/>
                    </a:xfrm>
                    <a:prstGeom prst="ellips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2020452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52" name="圆角矩形 51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圆角矩形 52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2350139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50" name="圆角矩形 49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圆角矩形 50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2679826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48" name="圆角矩形 47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圆角矩形 48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3009512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46" name="圆角矩形 45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7" name="圆角矩形 46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3339200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44" name="圆角矩形 43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5" name="圆角矩形 44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3668886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42" name="圆角矩形 41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3" name="圆角矩形 42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3998573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40" name="圆角矩形 39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" name="圆角矩形 40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4328260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38" name="圆角矩形 37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圆角矩形 38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4657947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36" name="圆角矩形 35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圆角矩形 36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4987634" y="1115627"/>
                  <a:ext cx="86065" cy="440911"/>
                  <a:chOff x="2244442" y="772895"/>
                  <a:chExt cx="94671" cy="485002"/>
                </a:xfrm>
              </p:grpSpPr>
              <p:sp>
                <p:nvSpPr>
                  <p:cNvPr id="34" name="圆角矩形 33"/>
                  <p:cNvSpPr/>
                  <p:nvPr/>
                </p:nvSpPr>
                <p:spPr>
                  <a:xfrm>
                    <a:off x="2244442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4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" name="圆角矩形 34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chemeClr val="bg1"/>
                      </a:gs>
                      <a:gs pos="52000">
                        <a:schemeClr val="bg1">
                          <a:lumMod val="85000"/>
                        </a:schemeClr>
                      </a:gs>
                      <a:gs pos="23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 w="190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89" name="组合 88"/>
          <p:cNvGrpSpPr/>
          <p:nvPr/>
        </p:nvGrpSpPr>
        <p:grpSpPr>
          <a:xfrm>
            <a:off x="4858660" y="1506121"/>
            <a:ext cx="1000117" cy="1008111"/>
            <a:chOff x="5542590" y="1120065"/>
            <a:chExt cx="1000117" cy="1008111"/>
          </a:xfrm>
        </p:grpSpPr>
        <p:grpSp>
          <p:nvGrpSpPr>
            <p:cNvPr id="90" name="组合 89"/>
            <p:cNvGrpSpPr/>
            <p:nvPr/>
          </p:nvGrpSpPr>
          <p:grpSpPr>
            <a:xfrm>
              <a:off x="5767219" y="1131221"/>
              <a:ext cx="568651" cy="996955"/>
              <a:chOff x="5695244" y="971056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94" name="任意多边形 93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 94"/>
              <p:cNvSpPr/>
              <p:nvPr/>
            </p:nvSpPr>
            <p:spPr bwMode="auto">
              <a:xfrm rot="5400000">
                <a:off x="5459676" y="1206624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5542590" y="1120065"/>
              <a:ext cx="1000117" cy="863166"/>
              <a:chOff x="4123036" y="1129692"/>
              <a:chExt cx="1000117" cy="863166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92" name="文本框 200"/>
              <p:cNvSpPr txBox="1"/>
              <p:nvPr/>
            </p:nvSpPr>
            <p:spPr>
              <a:xfrm>
                <a:off x="4123036" y="112969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3" name="文本框 201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6200196" y="1504216"/>
            <a:ext cx="1000117" cy="1068962"/>
            <a:chOff x="7162891" y="1120065"/>
            <a:chExt cx="1000117" cy="1068962"/>
          </a:xfrm>
        </p:grpSpPr>
        <p:grpSp>
          <p:nvGrpSpPr>
            <p:cNvPr id="97" name="组合 96"/>
            <p:cNvGrpSpPr/>
            <p:nvPr/>
          </p:nvGrpSpPr>
          <p:grpSpPr>
            <a:xfrm>
              <a:off x="7319343" y="1192071"/>
              <a:ext cx="750872" cy="996956"/>
              <a:chOff x="5695241" y="959720"/>
              <a:chExt cx="625516" cy="1096653"/>
            </a:xfrm>
            <a:solidFill>
              <a:srgbClr val="0070C0"/>
            </a:solidFill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01" name="任意多边形 100"/>
              <p:cNvSpPr/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 101"/>
              <p:cNvSpPr/>
              <p:nvPr/>
            </p:nvSpPr>
            <p:spPr bwMode="auto">
              <a:xfrm rot="5400000">
                <a:off x="5459672" y="1195289"/>
                <a:ext cx="1096653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7162891" y="1120065"/>
              <a:ext cx="1000117" cy="868775"/>
              <a:chOff x="4123036" y="1129692"/>
              <a:chExt cx="1000117" cy="868775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99" name="文本框 203"/>
              <p:cNvSpPr txBox="1"/>
              <p:nvPr/>
            </p:nvSpPr>
            <p:spPr>
              <a:xfrm>
                <a:off x="4123036" y="112969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00" name="文本框 204"/>
              <p:cNvSpPr txBox="1"/>
              <p:nvPr/>
            </p:nvSpPr>
            <p:spPr>
              <a:xfrm>
                <a:off x="4188958" y="1736857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925382" y="1365724"/>
            <a:ext cx="1035478" cy="996955"/>
            <a:chOff x="8773142" y="1140958"/>
            <a:chExt cx="1035478" cy="996955"/>
          </a:xfrm>
        </p:grpSpPr>
        <p:grpSp>
          <p:nvGrpSpPr>
            <p:cNvPr id="104" name="组合 103"/>
            <p:cNvGrpSpPr/>
            <p:nvPr/>
          </p:nvGrpSpPr>
          <p:grpSpPr>
            <a:xfrm>
              <a:off x="9053298" y="1140958"/>
              <a:ext cx="568651" cy="996955"/>
              <a:chOff x="5695244" y="971988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08" name="任意多边形 107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 108"/>
              <p:cNvSpPr/>
              <p:nvPr/>
            </p:nvSpPr>
            <p:spPr bwMode="auto">
              <a:xfrm rot="5400000">
                <a:off x="5459676" y="1207556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773142" y="1217855"/>
              <a:ext cx="1035478" cy="765376"/>
              <a:chOff x="4049376" y="1227482"/>
              <a:chExt cx="1035478" cy="765376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06" name="文本框 206"/>
              <p:cNvSpPr txBox="1"/>
              <p:nvPr/>
            </p:nvSpPr>
            <p:spPr>
              <a:xfrm>
                <a:off x="4049376" y="122748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07" name="文本框 207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0" name="Group 4"/>
          <p:cNvGrpSpPr>
            <a:grpSpLocks noChangeAspect="1"/>
          </p:cNvGrpSpPr>
          <p:nvPr/>
        </p:nvGrpSpPr>
        <p:grpSpPr bwMode="auto">
          <a:xfrm>
            <a:off x="6540262" y="5327163"/>
            <a:ext cx="347592" cy="407338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11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Group 13"/>
          <p:cNvGrpSpPr>
            <a:grpSpLocks noChangeAspect="1"/>
          </p:cNvGrpSpPr>
          <p:nvPr/>
        </p:nvGrpSpPr>
        <p:grpSpPr bwMode="auto">
          <a:xfrm>
            <a:off x="8194055" y="5287120"/>
            <a:ext cx="423877" cy="428882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16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763870" y="5341343"/>
            <a:ext cx="400684" cy="436036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1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文本框 124"/>
          <p:cNvSpPr txBox="1"/>
          <p:nvPr/>
        </p:nvSpPr>
        <p:spPr>
          <a:xfrm>
            <a:off x="4279210" y="2643644"/>
            <a:ext cx="1579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premium beef and lamb brand in China for commuters at domestic and international airports all over China with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franised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</a:t>
            </a:r>
            <a:r>
              <a:rPr 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1" name="文本框 124"/>
          <p:cNvSpPr txBox="1"/>
          <p:nvPr/>
        </p:nvSpPr>
        <p:spPr>
          <a:xfrm>
            <a:off x="6002957" y="2643262"/>
            <a:ext cx="1579485" cy="302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To mix eco-husbandry with food processing without additives – to provide supply to 88 counties and chilled lamb and beef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speciality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  stores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8835516" y="3179962"/>
            <a:ext cx="1582551" cy="670138"/>
            <a:chOff x="6870216" y="2879502"/>
            <a:chExt cx="1434288" cy="670138"/>
          </a:xfrm>
        </p:grpSpPr>
        <p:sp>
          <p:nvSpPr>
            <p:cNvPr id="133" name="文本框 123"/>
            <p:cNvSpPr txBox="1"/>
            <p:nvPr/>
          </p:nvSpPr>
          <p:spPr>
            <a:xfrm>
              <a:off x="6870216" y="2879502"/>
              <a:ext cx="1303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34" name="文本框 124"/>
            <p:cNvSpPr txBox="1"/>
            <p:nvPr/>
          </p:nvSpPr>
          <p:spPr>
            <a:xfrm>
              <a:off x="6872995" y="3235708"/>
              <a:ext cx="143150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135" name="矩形 134"/>
          <p:cNvSpPr/>
          <p:nvPr/>
        </p:nvSpPr>
        <p:spPr>
          <a:xfrm>
            <a:off x="7691779" y="2748290"/>
            <a:ext cx="1440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our meat business as the largest supplier of fresh – chilled lamb and beef on-line  supplier in China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istrator\Desktop\新建文件夹 (3)\QQ图片2017042210220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5348" y="2696349"/>
            <a:ext cx="2160240" cy="2160240"/>
          </a:xfrm>
          <a:prstGeom prst="rect">
            <a:avLst/>
          </a:prstGeom>
          <a:noFill/>
        </p:spPr>
      </p:pic>
      <p:pic>
        <p:nvPicPr>
          <p:cNvPr id="127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129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9495102" y="1471134"/>
            <a:ext cx="1035478" cy="996955"/>
            <a:chOff x="8773142" y="1140958"/>
            <a:chExt cx="1035478" cy="996955"/>
          </a:xfrm>
        </p:grpSpPr>
        <p:grpSp>
          <p:nvGrpSpPr>
            <p:cNvPr id="4" name="组合 3"/>
            <p:cNvGrpSpPr/>
            <p:nvPr/>
          </p:nvGrpSpPr>
          <p:grpSpPr>
            <a:xfrm>
              <a:off x="9053298" y="1140958"/>
              <a:ext cx="568651" cy="996955"/>
              <a:chOff x="5695244" y="971988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3" name="任意多边形 122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任意多边形 123"/>
              <p:cNvSpPr/>
              <p:nvPr/>
            </p:nvSpPr>
            <p:spPr bwMode="auto">
              <a:xfrm rot="5400000">
                <a:off x="5459676" y="1207556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73142" y="1217855"/>
              <a:ext cx="1035478" cy="765376"/>
              <a:chOff x="4049376" y="1227482"/>
              <a:chExt cx="1035478" cy="765376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26" name="文本框 206"/>
              <p:cNvSpPr txBox="1"/>
              <p:nvPr/>
            </p:nvSpPr>
            <p:spPr>
              <a:xfrm>
                <a:off x="4049376" y="1227482"/>
                <a:ext cx="1000117" cy="64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</a:t>
                </a:r>
                <a:r>
                  <a:rPr lang="en-US" sz="3600" dirty="0">
                    <a:solidFill>
                      <a:schemeClr val="bg1"/>
                    </a:solidFill>
                    <a:latin typeface="+mn-ea"/>
                  </a:rPr>
                  <a:t>4</a:t>
                </a:r>
              </a:p>
            </p:txBody>
          </p:sp>
          <p:sp>
            <p:nvSpPr>
              <p:cNvPr id="130" name="文本框 207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42" name="文本框 124"/>
          <p:cNvSpPr txBox="1"/>
          <p:nvPr/>
        </p:nvSpPr>
        <p:spPr>
          <a:xfrm>
            <a:off x="9270667" y="2695967"/>
            <a:ext cx="1579485" cy="302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To have our own training centres with a centralized kitchen on a regional and provincial levels with related trade and businesses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43" name="KSO_Shape"/>
          <p:cNvSpPr/>
          <p:nvPr/>
        </p:nvSpPr>
        <p:spPr bwMode="auto">
          <a:xfrm>
            <a:off x="4801235" y="5287010"/>
            <a:ext cx="447040" cy="59753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28" grpId="0"/>
      <p:bldP spid="131" grpId="0"/>
      <p:bldP spid="135" grpId="0"/>
      <p:bldP spid="142" grpId="0"/>
      <p:bldP spid="14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Administrator\Desktop\微信图片_2017042316191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4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188640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1523" y="54868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未来发展目标</a:t>
            </a:r>
          </a:p>
        </p:txBody>
      </p:sp>
      <p:sp>
        <p:nvSpPr>
          <p:cNvPr id="7" name="KSO_Shape"/>
          <p:cNvSpPr/>
          <p:nvPr/>
        </p:nvSpPr>
        <p:spPr bwMode="auto">
          <a:xfrm>
            <a:off x="4729435" y="548680"/>
            <a:ext cx="423578" cy="36004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12" name="梯形 11"/>
          <p:cNvSpPr/>
          <p:nvPr/>
        </p:nvSpPr>
        <p:spPr>
          <a:xfrm rot="16200000">
            <a:off x="5989576" y="-1935597"/>
            <a:ext cx="1008111" cy="7848874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我们的目的就是</a:t>
            </a:r>
            <a:r>
              <a:rPr lang="en-US" altLang="zh-CN" dirty="0">
                <a:latin typeface="+mn-ea"/>
              </a:rPr>
              <a:t>IPO</a:t>
            </a:r>
            <a:r>
              <a:rPr lang="zh-CN" altLang="en-US" dirty="0">
                <a:latin typeface="+mn-ea"/>
              </a:rPr>
              <a:t>，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705099" y="1628800"/>
            <a:ext cx="1000117" cy="1008111"/>
            <a:chOff x="5542590" y="1120065"/>
            <a:chExt cx="1000117" cy="1008111"/>
          </a:xfrm>
        </p:grpSpPr>
        <p:grpSp>
          <p:nvGrpSpPr>
            <p:cNvPr id="17" name="组合 89"/>
            <p:cNvGrpSpPr/>
            <p:nvPr/>
          </p:nvGrpSpPr>
          <p:grpSpPr>
            <a:xfrm>
              <a:off x="5767219" y="1131221"/>
              <a:ext cx="568651" cy="996955"/>
              <a:chOff x="5695244" y="971056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21" name="任意多边形 20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 bwMode="auto">
              <a:xfrm rot="5400000">
                <a:off x="5459676" y="1206624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90"/>
            <p:cNvGrpSpPr/>
            <p:nvPr/>
          </p:nvGrpSpPr>
          <p:grpSpPr>
            <a:xfrm>
              <a:off x="5542590" y="1120065"/>
              <a:ext cx="1000117" cy="863166"/>
              <a:chOff x="4123036" y="1129692"/>
              <a:chExt cx="1000117" cy="863166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9" name="文本框 200"/>
              <p:cNvSpPr txBox="1"/>
              <p:nvPr/>
            </p:nvSpPr>
            <p:spPr>
              <a:xfrm>
                <a:off x="4123036" y="112969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0" name="文本框 201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705099" y="2636912"/>
            <a:ext cx="1000117" cy="1008111"/>
            <a:chOff x="5542590" y="1120065"/>
            <a:chExt cx="1000117" cy="1008111"/>
          </a:xfrm>
        </p:grpSpPr>
        <p:grpSp>
          <p:nvGrpSpPr>
            <p:cNvPr id="24" name="组合 89"/>
            <p:cNvGrpSpPr/>
            <p:nvPr/>
          </p:nvGrpSpPr>
          <p:grpSpPr>
            <a:xfrm>
              <a:off x="5767219" y="1131221"/>
              <a:ext cx="568651" cy="996955"/>
              <a:chOff x="5695244" y="971056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28" name="任意多边形 27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 bwMode="auto">
              <a:xfrm rot="5400000">
                <a:off x="5459676" y="1206624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90"/>
            <p:cNvGrpSpPr/>
            <p:nvPr/>
          </p:nvGrpSpPr>
          <p:grpSpPr>
            <a:xfrm>
              <a:off x="5542590" y="1120065"/>
              <a:ext cx="1000117" cy="863166"/>
              <a:chOff x="4123036" y="1129692"/>
              <a:chExt cx="1000117" cy="863166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26" name="文本框 200"/>
              <p:cNvSpPr txBox="1"/>
              <p:nvPr/>
            </p:nvSpPr>
            <p:spPr>
              <a:xfrm>
                <a:off x="4123036" y="112969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7" name="文本框 201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705099" y="3717032"/>
            <a:ext cx="1000117" cy="1008111"/>
            <a:chOff x="5542590" y="1120065"/>
            <a:chExt cx="1000117" cy="1008111"/>
          </a:xfrm>
        </p:grpSpPr>
        <p:grpSp>
          <p:nvGrpSpPr>
            <p:cNvPr id="31" name="组合 89"/>
            <p:cNvGrpSpPr/>
            <p:nvPr/>
          </p:nvGrpSpPr>
          <p:grpSpPr>
            <a:xfrm>
              <a:off x="5767219" y="1131221"/>
              <a:ext cx="568651" cy="996955"/>
              <a:chOff x="5695244" y="971056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" name="任意多边形 34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 bwMode="auto">
              <a:xfrm rot="5400000">
                <a:off x="5459676" y="1206624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组合 90"/>
            <p:cNvGrpSpPr/>
            <p:nvPr/>
          </p:nvGrpSpPr>
          <p:grpSpPr>
            <a:xfrm>
              <a:off x="5542590" y="1120065"/>
              <a:ext cx="1000117" cy="863166"/>
              <a:chOff x="4123036" y="1129692"/>
              <a:chExt cx="1000117" cy="863166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33" name="文本框 200"/>
              <p:cNvSpPr txBox="1"/>
              <p:nvPr/>
            </p:nvSpPr>
            <p:spPr>
              <a:xfrm>
                <a:off x="4123036" y="112969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文本框 201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633091" y="4941168"/>
            <a:ext cx="1033826" cy="1008111"/>
            <a:chOff x="5470582" y="1120065"/>
            <a:chExt cx="1033826" cy="1008111"/>
          </a:xfrm>
        </p:grpSpPr>
        <p:grpSp>
          <p:nvGrpSpPr>
            <p:cNvPr id="38" name="组合 89"/>
            <p:cNvGrpSpPr/>
            <p:nvPr/>
          </p:nvGrpSpPr>
          <p:grpSpPr>
            <a:xfrm>
              <a:off x="5767219" y="1131221"/>
              <a:ext cx="568651" cy="996955"/>
              <a:chOff x="5695244" y="971056"/>
              <a:chExt cx="625516" cy="1096651"/>
            </a:xfrm>
            <a:solidFill>
              <a:srgbClr val="0070C0"/>
            </a:solidFill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42" name="任意多边形 41"/>
              <p:cNvSpPr/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pFill/>
              <a:ln w="25400">
                <a:solidFill>
                  <a:srgbClr val="0070C0"/>
                </a:solidFill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 bwMode="auto">
              <a:xfrm rot="5400000">
                <a:off x="5459676" y="1206624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90"/>
            <p:cNvGrpSpPr/>
            <p:nvPr/>
          </p:nvGrpSpPr>
          <p:grpSpPr>
            <a:xfrm>
              <a:off x="5470582" y="1120065"/>
              <a:ext cx="1033826" cy="863166"/>
              <a:chOff x="4051028" y="1129692"/>
              <a:chExt cx="1033826" cy="863166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40" name="文本框 200"/>
              <p:cNvSpPr txBox="1"/>
              <p:nvPr/>
            </p:nvSpPr>
            <p:spPr>
              <a:xfrm>
                <a:off x="4051028" y="1129692"/>
                <a:ext cx="1000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+mn-ea"/>
                  </a:rPr>
                  <a:t> 04</a:t>
                </a:r>
                <a:endParaRPr lang="zh-CN" altLang="en-US" sz="3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文本框 201"/>
              <p:cNvSpPr txBox="1"/>
              <p:nvPr/>
            </p:nvSpPr>
            <p:spPr>
              <a:xfrm>
                <a:off x="4188958" y="1731248"/>
                <a:ext cx="8958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+mn-ea"/>
                  </a:rPr>
                  <a:t>OPTION</a:t>
                </a:r>
                <a:endParaRPr lang="zh-CN" altLang="en-US" sz="11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52" name="梯形 51"/>
          <p:cNvSpPr/>
          <p:nvPr/>
        </p:nvSpPr>
        <p:spPr>
          <a:xfrm rot="16200000">
            <a:off x="5989576" y="-927485"/>
            <a:ext cx="1008111" cy="7848874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53" name="梯形 52"/>
          <p:cNvSpPr/>
          <p:nvPr/>
        </p:nvSpPr>
        <p:spPr>
          <a:xfrm rot="16200000">
            <a:off x="5989576" y="152635"/>
            <a:ext cx="1008111" cy="7848874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4" name="梯形 53"/>
          <p:cNvSpPr/>
          <p:nvPr/>
        </p:nvSpPr>
        <p:spPr>
          <a:xfrm rot="16200000">
            <a:off x="5989576" y="1376770"/>
            <a:ext cx="1008111" cy="7848874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29235" y="27809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我们的目的就是</a:t>
            </a:r>
            <a:r>
              <a:rPr lang="en-US" altLang="zh-CN" sz="2800" dirty="0">
                <a:solidFill>
                  <a:srgbClr val="0070C0"/>
                </a:solidFill>
              </a:rPr>
              <a:t>IPO</a:t>
            </a:r>
            <a:r>
              <a:rPr lang="zh-CN" altLang="en-US" sz="2800" dirty="0">
                <a:solidFill>
                  <a:srgbClr val="0070C0"/>
                </a:solidFill>
              </a:rPr>
              <a:t>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29235" y="38610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我们寻求战略投资合作伙伴，一到三个亿。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29235" y="18448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我们县是国家级贫困县，有绿色通道。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29235" y="508518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我们不需要财务投资者。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52" grpId="0" animBg="1"/>
      <p:bldP spid="53" grpId="0" animBg="1"/>
      <p:bldP spid="54" grpId="0" animBg="1"/>
      <p:bldP spid="57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5175" cy="37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-1" y="3691818"/>
            <a:ext cx="12195175" cy="972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990418" y="1733846"/>
            <a:ext cx="535365" cy="535365"/>
          </a:xfrm>
          <a:prstGeom prst="ellipse">
            <a:avLst/>
          </a:prstGeom>
          <a:solidFill>
            <a:srgbClr val="0070C0"/>
          </a:solidFill>
          <a:ln w="28575" cap="flat">
            <a:solidFill>
              <a:schemeClr val="accent1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563350" y="2092680"/>
            <a:ext cx="353063" cy="353063"/>
          </a:xfrm>
          <a:prstGeom prst="ellipse">
            <a:avLst/>
          </a:prstGeom>
          <a:solidFill>
            <a:srgbClr val="0070C0"/>
          </a:solidFill>
          <a:ln w="28575" cap="flat">
            <a:solidFill>
              <a:schemeClr val="accent1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98483" y="351273"/>
            <a:ext cx="1574180" cy="1574181"/>
            <a:chOff x="1129232" y="711771"/>
            <a:chExt cx="1228944" cy="1228944"/>
          </a:xfrm>
        </p:grpSpPr>
        <p:grpSp>
          <p:nvGrpSpPr>
            <p:cNvPr id="13" name="组合 12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936813" y="1948726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4"/>
            <p:cNvSpPr txBox="1"/>
            <p:nvPr/>
          </p:nvSpPr>
          <p:spPr>
            <a:xfrm>
              <a:off x="1276389" y="1074469"/>
              <a:ext cx="945092" cy="552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结语</a:t>
              </a:r>
            </a:p>
          </p:txBody>
        </p:sp>
      </p:grpSp>
      <p:sp>
        <p:nvSpPr>
          <p:cNvPr id="18" name="椭圆 17"/>
          <p:cNvSpPr/>
          <p:nvPr/>
        </p:nvSpPr>
        <p:spPr>
          <a:xfrm flipH="1">
            <a:off x="2549186" y="346969"/>
            <a:ext cx="713692" cy="713693"/>
          </a:xfrm>
          <a:prstGeom prst="ellipse">
            <a:avLst/>
          </a:prstGeom>
          <a:solidFill>
            <a:srgbClr val="0070C0"/>
          </a:solidFill>
          <a:ln w="28575" cap="flat">
            <a:solidFill>
              <a:schemeClr val="accent1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flipH="1">
            <a:off x="2330610" y="77304"/>
            <a:ext cx="319702" cy="319702"/>
          </a:xfrm>
          <a:prstGeom prst="ellipse">
            <a:avLst/>
          </a:prstGeom>
          <a:solidFill>
            <a:srgbClr val="0070C0"/>
          </a:solidFill>
          <a:ln w="28575" cap="flat">
            <a:solidFill>
              <a:schemeClr val="accent1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1380996" y="4335388"/>
            <a:ext cx="9723461" cy="131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   “一生鲜草，一碗好肉”，我们的目标是做中国草饲牛羊肉第一家。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  <p:pic>
        <p:nvPicPr>
          <p:cNvPr id="22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609329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8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4715100" y="680742"/>
            <a:ext cx="2820266" cy="282026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61195" y="944271"/>
            <a:ext cx="2310642" cy="231064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5946267" y="404664"/>
            <a:ext cx="425734" cy="4257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5367671" y="972025"/>
            <a:ext cx="223479" cy="224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6995580" y="2852515"/>
            <a:ext cx="395770" cy="3957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4799062" y="2689396"/>
            <a:ext cx="458194" cy="45944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650928"/>
            <a:ext cx="2850082" cy="285008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7"/>
          <p:cNvSpPr>
            <a:spLocks noChangeArrowheads="1"/>
          </p:cNvSpPr>
          <p:nvPr/>
        </p:nvSpPr>
        <p:spPr bwMode="auto">
          <a:xfrm>
            <a:off x="4727054" y="1549241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66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7383895" y="2052145"/>
            <a:ext cx="223479" cy="224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Oval 9"/>
          <p:cNvSpPr>
            <a:spLocks noChangeArrowheads="1"/>
          </p:cNvSpPr>
          <p:nvPr/>
        </p:nvSpPr>
        <p:spPr bwMode="auto">
          <a:xfrm>
            <a:off x="4655046" y="2204546"/>
            <a:ext cx="111740" cy="1123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7178483" y="1055893"/>
            <a:ext cx="212867" cy="2128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5623426" y="3388644"/>
            <a:ext cx="111740" cy="1123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10830" y="3784356"/>
            <a:ext cx="68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009498" y="4746630"/>
            <a:ext cx="6099407" cy="338554"/>
            <a:chOff x="2992618" y="3469364"/>
            <a:chExt cx="6284223" cy="338554"/>
          </a:xfrm>
        </p:grpSpPr>
        <p:sp>
          <p:nvSpPr>
            <p:cNvPr id="67" name="矩形 66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70" name="矩形 69"/>
          <p:cNvSpPr/>
          <p:nvPr/>
        </p:nvSpPr>
        <p:spPr>
          <a:xfrm>
            <a:off x="4756235" y="4674622"/>
            <a:ext cx="25597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FOR YOUR ATTENTION</a:t>
            </a:r>
          </a:p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ABOUT</a:t>
            </a:r>
          </a:p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OUR BUSINESS PLAN</a:t>
            </a:r>
          </a:p>
        </p:txBody>
      </p:sp>
      <p:pic>
        <p:nvPicPr>
          <p:cNvPr id="20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21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99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9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9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99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99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99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9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99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99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99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449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927854" y="5949280"/>
            <a:ext cx="262558" cy="90693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919742" y="616530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-02-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27254" y="1345893"/>
            <a:ext cx="5692677" cy="7200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6455246" y="620688"/>
            <a:ext cx="488983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黑_GBK" pitchFamily="2" charset="-122"/>
              </a:rPr>
              <a:t>RATIONALE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兰亭黑_GBK" pitchFamily="2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6523681" y="1063683"/>
            <a:ext cx="5472608" cy="372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government document No 1 states that: farming should be gradually shifted to grass-fed husbandry. GUIZHOU province is located at the south-western part of China with grass pasture over 1.183 billion MU (15 MU=1 hectare) . China has a total of 1.8 billion MU of farming land, hence husbandry is the preferred model for China’s agriculture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18" name="Picture 4" descr="C:\Users\Administrator\Desktop\563ea2d644ef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309" y="1709716"/>
            <a:ext cx="11085876" cy="55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5" grpId="1" animBg="1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/>
          <p:cNvSpPr/>
          <p:nvPr/>
        </p:nvSpPr>
        <p:spPr bwMode="auto">
          <a:xfrm rot="5400000">
            <a:off x="4407603" y="-1284665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-1611560"/>
            <a:ext cx="3672408" cy="367240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59"/>
          <p:cNvSpPr txBox="1">
            <a:spLocks noChangeArrowheads="1"/>
          </p:cNvSpPr>
          <p:nvPr/>
        </p:nvSpPr>
        <p:spPr bwMode="auto">
          <a:xfrm>
            <a:off x="4441403" y="-83018"/>
            <a:ext cx="3312368" cy="5656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800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" y="2492896"/>
            <a:ext cx="3265926" cy="326592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reeform 5"/>
          <p:cNvSpPr/>
          <p:nvPr/>
        </p:nvSpPr>
        <p:spPr bwMode="auto">
          <a:xfrm rot="5400000">
            <a:off x="828414" y="2793517"/>
            <a:ext cx="1099679" cy="7864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7"/>
          <p:cNvSpPr>
            <a:spLocks noChangeArrowheads="1"/>
          </p:cNvSpPr>
          <p:nvPr/>
        </p:nvSpPr>
        <p:spPr bwMode="auto">
          <a:xfrm>
            <a:off x="841003" y="2924944"/>
            <a:ext cx="1021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KSO_Shape"/>
          <p:cNvSpPr/>
          <p:nvPr/>
        </p:nvSpPr>
        <p:spPr bwMode="auto">
          <a:xfrm>
            <a:off x="1849115" y="3645024"/>
            <a:ext cx="1052730" cy="89582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69" name="文本框 26"/>
          <p:cNvSpPr txBox="1"/>
          <p:nvPr/>
        </p:nvSpPr>
        <p:spPr>
          <a:xfrm>
            <a:off x="913011" y="5517232"/>
            <a:ext cx="273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5" y="2420888"/>
            <a:ext cx="3265926" cy="326592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/>
          <p:cNvSpPr/>
          <p:nvPr/>
        </p:nvSpPr>
        <p:spPr bwMode="auto">
          <a:xfrm rot="5400000">
            <a:off x="3348694" y="4665725"/>
            <a:ext cx="1099679" cy="7864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"/>
          <p:cNvSpPr>
            <a:spLocks noChangeArrowheads="1"/>
          </p:cNvSpPr>
          <p:nvPr/>
        </p:nvSpPr>
        <p:spPr bwMode="auto">
          <a:xfrm>
            <a:off x="3433291" y="4941168"/>
            <a:ext cx="1021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4441403" y="3717032"/>
            <a:ext cx="946549" cy="9215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74" name="文本框 26"/>
          <p:cNvSpPr txBox="1"/>
          <p:nvPr/>
        </p:nvSpPr>
        <p:spPr>
          <a:xfrm>
            <a:off x="3649315" y="5589240"/>
            <a:ext cx="27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4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Husbandry in China</a:t>
            </a:r>
            <a:endParaRPr lang="zh-CN" altLang="en-US" sz="2400" b="1" u="sng" spc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Freeform 5"/>
          <p:cNvSpPr/>
          <p:nvPr/>
        </p:nvSpPr>
        <p:spPr bwMode="auto">
          <a:xfrm rot="5400000">
            <a:off x="6012990" y="2721509"/>
            <a:ext cx="1099679" cy="7864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"/>
          <p:cNvSpPr>
            <a:spLocks noChangeArrowheads="1"/>
          </p:cNvSpPr>
          <p:nvPr/>
        </p:nvSpPr>
        <p:spPr bwMode="auto">
          <a:xfrm>
            <a:off x="6097587" y="2924944"/>
            <a:ext cx="1021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KSO_Shape"/>
          <p:cNvSpPr/>
          <p:nvPr/>
        </p:nvSpPr>
        <p:spPr bwMode="auto">
          <a:xfrm>
            <a:off x="7105699" y="3501008"/>
            <a:ext cx="963578" cy="118217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79" name="文本框 26"/>
          <p:cNvSpPr txBox="1"/>
          <p:nvPr/>
        </p:nvSpPr>
        <p:spPr>
          <a:xfrm>
            <a:off x="6169595" y="5661248"/>
            <a:ext cx="273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Beef Required </a:t>
            </a:r>
          </a:p>
        </p:txBody>
      </p:sp>
      <p:pic>
        <p:nvPicPr>
          <p:cNvPr id="8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2348880"/>
            <a:ext cx="3265926" cy="326592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5"/>
          <p:cNvSpPr/>
          <p:nvPr/>
        </p:nvSpPr>
        <p:spPr bwMode="auto">
          <a:xfrm rot="5400000">
            <a:off x="8605278" y="4593717"/>
            <a:ext cx="1099679" cy="7864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7"/>
          <p:cNvSpPr>
            <a:spLocks noChangeArrowheads="1"/>
          </p:cNvSpPr>
          <p:nvPr/>
        </p:nvSpPr>
        <p:spPr bwMode="auto">
          <a:xfrm>
            <a:off x="7826894" y="4178568"/>
            <a:ext cx="1021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3" name="KSO_Shape"/>
          <p:cNvSpPr/>
          <p:nvPr/>
        </p:nvSpPr>
        <p:spPr bwMode="auto">
          <a:xfrm>
            <a:off x="9625979" y="3501008"/>
            <a:ext cx="944147" cy="99453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8AF2"/>
              </a:solidFill>
              <a:ea typeface="宋体" panose="02010600030101010101" pitchFamily="2" charset="-122"/>
            </a:endParaRPr>
          </a:p>
        </p:txBody>
      </p:sp>
      <p:sp>
        <p:nvSpPr>
          <p:cNvPr id="84" name="文本框 26"/>
          <p:cNvSpPr txBox="1"/>
          <p:nvPr/>
        </p:nvSpPr>
        <p:spPr>
          <a:xfrm>
            <a:off x="8689875" y="5589240"/>
            <a:ext cx="273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spc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Future plan </a:t>
            </a:r>
            <a:endParaRPr lang="zh-CN" altLang="en-US" sz="2400" b="1" u="sng" spc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05899" y="4725144"/>
            <a:ext cx="8640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6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27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9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4" grpId="0"/>
      <p:bldP spid="64" grpId="1"/>
      <p:bldP spid="66" grpId="0" animBg="1"/>
      <p:bldP spid="67" grpId="0"/>
      <p:bldP spid="68" grpId="0" animBg="1"/>
      <p:bldP spid="69" grpId="0"/>
      <p:bldP spid="71" grpId="0" animBg="1"/>
      <p:bldP spid="72" grpId="0"/>
      <p:bldP spid="73" grpId="0" animBg="1"/>
      <p:bldP spid="74" grpId="0"/>
      <p:bldP spid="76" grpId="0" animBg="1"/>
      <p:bldP spid="77" grpId="0"/>
      <p:bldP spid="78" grpId="0" animBg="1"/>
      <p:bldP spid="79" grpId="0"/>
      <p:bldP spid="81" grpId="0" animBg="1"/>
      <p:bldP spid="82" grpId="0"/>
      <p:bldP spid="83" grpId="0" animBg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46" y="1694306"/>
            <a:ext cx="3265926" cy="326592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5"/>
          <p:cNvSpPr/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801443" y="3093223"/>
            <a:ext cx="270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Our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Company’s</a:t>
            </a:r>
          </a:p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focus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538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16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1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0B92EE8B-B080-4662-AAA5-5CE10F3B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9" grpId="0" animBg="1"/>
      <p:bldP spid="20" grpId="0"/>
      <p:bldP spid="2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55" y="-171400"/>
            <a:ext cx="1512169" cy="151216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/>
          <p:nvPr/>
        </p:nvSpPr>
        <p:spPr bwMode="auto">
          <a:xfrm>
            <a:off x="4513411" y="404664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7507" y="3326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64673" y="1196752"/>
            <a:ext cx="4927228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6626298" y="1382619"/>
            <a:ext cx="4603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 QUAN MEAT FOOD PROCESSING CO., LTD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CO., LTD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32106" y="2434363"/>
            <a:ext cx="5368546" cy="1995585"/>
            <a:chOff x="6932106" y="3169165"/>
            <a:chExt cx="5368546" cy="1995585"/>
          </a:xfrm>
        </p:grpSpPr>
        <p:sp>
          <p:nvSpPr>
            <p:cNvPr id="11" name="Rectangle 5"/>
            <p:cNvSpPr/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Gill Sans" charset="0"/>
                </a:rPr>
                <a:t>Our company was set up on 18 September 2012 with a registered capital of 137 million RMB (about 34 million AUD) Total asset 260 million RMB</a:t>
              </a: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Gill Sans" charset="0"/>
                </a:rPr>
                <a:t>。</a:t>
              </a:r>
              <a:endParaRPr lang="en-US" altLang="zh-CN" sz="1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Gill Sans" charset="0"/>
                </a:rPr>
                <a:t>     </a:t>
              </a:r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Gill Sans" charset="0"/>
                </a:rPr>
                <a:t>Our company’s first factory is located at QINGLONG with a floor area of 180 MU with a total construction area of 16,000 square meters, annual processing capacity 1.20 million heads</a:t>
              </a:r>
              <a:endParaRPr lang="zh-CN" altLang="en-US" sz="1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12" name="KSO_Shape"/>
            <p:cNvSpPr/>
            <p:nvPr/>
          </p:nvSpPr>
          <p:spPr>
            <a:xfrm flipH="1">
              <a:off x="6954367" y="3216995"/>
              <a:ext cx="386363" cy="273673"/>
            </a:xfrm>
            <a:custGeom>
              <a:avLst/>
              <a:gdLst>
                <a:gd name="connsiteX0" fmla="*/ 7782622 w 7782622"/>
                <a:gd name="connsiteY0" fmla="*/ 1956116 h 5514836"/>
                <a:gd name="connsiteX1" fmla="*/ 1120218 w 7782622"/>
                <a:gd name="connsiteY1" fmla="*/ 1956116 h 5514836"/>
                <a:gd name="connsiteX2" fmla="*/ 4 w 7782622"/>
                <a:gd name="connsiteY2" fmla="*/ 5514836 h 5514836"/>
                <a:gd name="connsiteX3" fmla="*/ 6662408 w 7782622"/>
                <a:gd name="connsiteY3" fmla="*/ 5514836 h 5514836"/>
                <a:gd name="connsiteX4" fmla="*/ 2210075 w 7782622"/>
                <a:gd name="connsiteY4" fmla="*/ 0 h 5514836"/>
                <a:gd name="connsiteX5" fmla="*/ 0 w 7782622"/>
                <a:gd name="connsiteY5" fmla="*/ 0 h 5514836"/>
                <a:gd name="connsiteX6" fmla="*/ 0 w 7782622"/>
                <a:gd name="connsiteY6" fmla="*/ 1356040 h 5514836"/>
                <a:gd name="connsiteX7" fmla="*/ 2 w 7782622"/>
                <a:gd name="connsiteY7" fmla="*/ 1356040 h 5514836"/>
                <a:gd name="connsiteX8" fmla="*/ 2 w 7782622"/>
                <a:gd name="connsiteY8" fmla="*/ 4425111 h 5514836"/>
                <a:gd name="connsiteX9" fmla="*/ 872566 w 7782622"/>
                <a:gd name="connsiteY9" fmla="*/ 1653131 h 5514836"/>
                <a:gd name="connsiteX10" fmla="*/ 6705945 w 7782622"/>
                <a:gd name="connsiteY10" fmla="*/ 1653131 h 5514836"/>
                <a:gd name="connsiteX11" fmla="*/ 6705945 w 7782622"/>
                <a:gd name="connsiteY11" fmla="*/ 984566 h 5514836"/>
                <a:gd name="connsiteX12" fmla="*/ 2611236 w 7782622"/>
                <a:gd name="connsiteY12" fmla="*/ 984566 h 551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82622" h="5514836">
                  <a:moveTo>
                    <a:pt x="7782622" y="1956116"/>
                  </a:moveTo>
                  <a:lnTo>
                    <a:pt x="1120218" y="1956116"/>
                  </a:lnTo>
                  <a:lnTo>
                    <a:pt x="4" y="5514836"/>
                  </a:lnTo>
                  <a:lnTo>
                    <a:pt x="6662408" y="5514836"/>
                  </a:lnTo>
                  <a:close/>
                  <a:moveTo>
                    <a:pt x="2210075" y="0"/>
                  </a:moveTo>
                  <a:lnTo>
                    <a:pt x="0" y="0"/>
                  </a:lnTo>
                  <a:lnTo>
                    <a:pt x="0" y="1356040"/>
                  </a:lnTo>
                  <a:lnTo>
                    <a:pt x="2" y="1356040"/>
                  </a:lnTo>
                  <a:lnTo>
                    <a:pt x="2" y="4425111"/>
                  </a:lnTo>
                  <a:lnTo>
                    <a:pt x="872566" y="1653131"/>
                  </a:lnTo>
                  <a:lnTo>
                    <a:pt x="6705945" y="1653131"/>
                  </a:lnTo>
                  <a:lnTo>
                    <a:pt x="6705945" y="984566"/>
                  </a:lnTo>
                  <a:lnTo>
                    <a:pt x="2611236" y="98456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37013" y="3169165"/>
              <a:ext cx="4863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Hai Quan Meat Food Processing Co., Ltd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1484784"/>
            <a:ext cx="5940152" cy="4156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22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11" y="0"/>
            <a:ext cx="1052736" cy="105273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7547" y="332656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Our Vision</a:t>
            </a:r>
            <a:endParaRPr lang="zh-CN" altLang="en-US" sz="2400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273051" y="479715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兰亭细黑_GBK_M" pitchFamily="2" charset="2"/>
              </a:rPr>
              <a:t>    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We are poised to develop lamb and beef meat processing as one the </a:t>
            </a:r>
          </a:p>
          <a:p>
            <a:pPr lvl="0" latinLnBrk="1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main streams business for promoting “mountain economy” for Guizhou province, thereafter to other provinces . We have developed a perfect </a:t>
            </a:r>
          </a:p>
          <a:p>
            <a:pPr lvl="0" latinLnBrk="1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match for eco-husbandry and modernised industrial process – a one – </a:t>
            </a:r>
          </a:p>
          <a:p>
            <a:pPr lvl="0" latinLnBrk="1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stop - shop business operation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兰亭细黑_GBK_M" pitchFamily="2" charset="2"/>
              </a:rPr>
              <a:t> 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兰亭细黑_GBK_M" pitchFamily="2" charset="2"/>
              </a:rPr>
              <a:t>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47010">
            <a:off x="8503872" y="963326"/>
            <a:ext cx="3121539" cy="2229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34620">
            <a:off x="7999977" y="3573496"/>
            <a:ext cx="3455188" cy="24674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http://www.budo4a.com/pic/2015081414395405126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7107" y="1412776"/>
            <a:ext cx="5112568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KSO_Shape"/>
          <p:cNvSpPr/>
          <p:nvPr/>
        </p:nvSpPr>
        <p:spPr bwMode="auto">
          <a:xfrm>
            <a:off x="4801443" y="33265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11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27" y="0"/>
            <a:ext cx="1124743" cy="112474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/>
          <p:nvPr/>
        </p:nvSpPr>
        <p:spPr bwMode="auto">
          <a:xfrm>
            <a:off x="5161483" y="404664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1603" y="332656"/>
            <a:ext cx="454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Chronology of our business </a:t>
            </a:r>
            <a:endParaRPr lang="zh-CN" altLang="en-US" sz="2400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179772" y="3212976"/>
            <a:ext cx="0" cy="1440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610210" y="1628800"/>
            <a:ext cx="1176338" cy="1663700"/>
            <a:chOff x="1279553" y="1866265"/>
            <a:chExt cx="1176338" cy="1663700"/>
          </a:xfrm>
        </p:grpSpPr>
        <p:sp>
          <p:nvSpPr>
            <p:cNvPr id="7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4"/>
          <p:cNvSpPr txBox="1"/>
          <p:nvPr/>
        </p:nvSpPr>
        <p:spPr>
          <a:xfrm>
            <a:off x="1840697" y="202077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2012</a:t>
            </a:r>
            <a:endParaRPr lang="zh-CN" altLang="en-US" sz="20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42418" y="4471872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43668" y="4850594"/>
            <a:ext cx="1829583" cy="858620"/>
            <a:chOff x="8779234" y="2030754"/>
            <a:chExt cx="1829583" cy="858620"/>
          </a:xfrm>
        </p:grpSpPr>
        <p:sp>
          <p:nvSpPr>
            <p:cNvPr id="13" name="矩形 12"/>
            <p:cNvSpPr/>
            <p:nvPr/>
          </p:nvSpPr>
          <p:spPr>
            <a:xfrm>
              <a:off x="9010183" y="2030754"/>
              <a:ext cx="13676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Set up in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December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779234" y="2580379"/>
              <a:ext cx="1829583" cy="3089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153371" y="3212976"/>
            <a:ext cx="0" cy="1440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583809" y="1628800"/>
            <a:ext cx="1176338" cy="1663700"/>
            <a:chOff x="1279553" y="1866265"/>
            <a:chExt cx="1176338" cy="1663700"/>
          </a:xfrm>
        </p:grpSpPr>
        <p:sp>
          <p:nvSpPr>
            <p:cNvPr id="19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文本框 4"/>
          <p:cNvSpPr txBox="1"/>
          <p:nvPr/>
        </p:nvSpPr>
        <p:spPr>
          <a:xfrm>
            <a:off x="3814296" y="202077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0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16017" y="4471872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217267" y="4850594"/>
            <a:ext cx="1829583" cy="923330"/>
            <a:chOff x="8779234" y="2030754"/>
            <a:chExt cx="1829583" cy="923330"/>
          </a:xfrm>
        </p:grpSpPr>
        <p:sp>
          <p:nvSpPr>
            <p:cNvPr id="24" name="矩形 23"/>
            <p:cNvSpPr/>
            <p:nvPr/>
          </p:nvSpPr>
          <p:spPr>
            <a:xfrm>
              <a:off x="8845529" y="2030754"/>
              <a:ext cx="16970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Factory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completed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 November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79234" y="2579866"/>
              <a:ext cx="1829583" cy="3100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6097587" y="3212976"/>
            <a:ext cx="0" cy="1440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528025" y="1628800"/>
            <a:ext cx="1176338" cy="1663700"/>
            <a:chOff x="1279553" y="1866265"/>
            <a:chExt cx="1176338" cy="1663700"/>
          </a:xfrm>
        </p:grpSpPr>
        <p:sp>
          <p:nvSpPr>
            <p:cNvPr id="28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4"/>
          <p:cNvSpPr txBox="1"/>
          <p:nvPr/>
        </p:nvSpPr>
        <p:spPr>
          <a:xfrm>
            <a:off x="5758513" y="202077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0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960233" y="4471872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161483" y="4850594"/>
            <a:ext cx="1829583" cy="858620"/>
            <a:chOff x="8779234" y="2030754"/>
            <a:chExt cx="1829583" cy="858620"/>
          </a:xfrm>
        </p:grpSpPr>
        <p:sp>
          <p:nvSpPr>
            <p:cNvPr id="33" name="矩形 32"/>
            <p:cNvSpPr/>
            <p:nvPr/>
          </p:nvSpPr>
          <p:spPr>
            <a:xfrm>
              <a:off x="8841869" y="2030754"/>
              <a:ext cx="17043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Production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Commenced 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79234" y="2580379"/>
              <a:ext cx="1829583" cy="3089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8084428" y="3212976"/>
            <a:ext cx="0" cy="1440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514866" y="1628800"/>
            <a:ext cx="1176338" cy="1663700"/>
            <a:chOff x="1279553" y="1866265"/>
            <a:chExt cx="1176338" cy="16637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9" name="文本框 4"/>
          <p:cNvSpPr txBox="1"/>
          <p:nvPr/>
        </p:nvSpPr>
        <p:spPr>
          <a:xfrm>
            <a:off x="7745354" y="202077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0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947074" y="4471872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48324" y="4850594"/>
            <a:ext cx="1829583" cy="1098686"/>
            <a:chOff x="8779234" y="2030754"/>
            <a:chExt cx="1829583" cy="1098686"/>
          </a:xfrm>
        </p:grpSpPr>
        <p:sp>
          <p:nvSpPr>
            <p:cNvPr id="42" name="矩形 41"/>
            <p:cNvSpPr/>
            <p:nvPr/>
          </p:nvSpPr>
          <p:spPr>
            <a:xfrm>
              <a:off x="8979504" y="2030754"/>
              <a:ext cx="14290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Sale gross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income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40313"/>
              <a:ext cx="1829583" cy="78912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196 million RMB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(about 39 million AUD)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0119259" y="3212976"/>
            <a:ext cx="0" cy="1440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531090" y="1628800"/>
            <a:ext cx="1176338" cy="1663700"/>
            <a:chOff x="1279553" y="1866265"/>
            <a:chExt cx="1176338" cy="1663700"/>
          </a:xfrm>
        </p:grpSpPr>
        <p:sp>
          <p:nvSpPr>
            <p:cNvPr id="46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文本框 4"/>
          <p:cNvSpPr txBox="1"/>
          <p:nvPr/>
        </p:nvSpPr>
        <p:spPr>
          <a:xfrm>
            <a:off x="9741592" y="202077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2016</a:t>
            </a:r>
            <a:endParaRPr lang="zh-CN" altLang="en-US" sz="20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9999359" y="4471872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9234175" y="4850594"/>
            <a:ext cx="1829583" cy="1110388"/>
            <a:chOff x="8779234" y="2030754"/>
            <a:chExt cx="1829583" cy="1110388"/>
          </a:xfrm>
        </p:grpSpPr>
        <p:sp>
          <p:nvSpPr>
            <p:cNvPr id="51" name="矩形 50"/>
            <p:cNvSpPr/>
            <p:nvPr/>
          </p:nvSpPr>
          <p:spPr>
            <a:xfrm>
              <a:off x="8979502" y="2030754"/>
              <a:ext cx="14290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Sale gross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income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4" y="2328612"/>
              <a:ext cx="1829583" cy="8125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270 million RMB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(about 56 million AUD)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55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0" grpId="0"/>
      <p:bldP spid="11" grpId="0" animBg="1"/>
      <p:bldP spid="21" grpId="0"/>
      <p:bldP spid="22" grpId="0" animBg="1"/>
      <p:bldP spid="30" grpId="0"/>
      <p:bldP spid="31" grpId="0" animBg="1"/>
      <p:bldP spid="39" grpId="0"/>
      <p:bldP spid="40" grpId="0" animBg="1"/>
      <p:bldP spid="48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46" y="1694306"/>
            <a:ext cx="3265926" cy="326592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5"/>
          <p:cNvSpPr/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Freeform 5"/>
          <p:cNvSpPr/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 MT Std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 MT Std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801443" y="3093223"/>
            <a:ext cx="27045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Husbandry in 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538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istrator\Desktop\微信图片_20170423162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pic>
        <p:nvPicPr>
          <p:cNvPr id="16" name="Picture 6" descr="C:\Users\Administrator\Desktop\微信图片_201704231619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31" y="332656"/>
            <a:ext cx="2609850" cy="633413"/>
          </a:xfrm>
          <a:prstGeom prst="rect">
            <a:avLst/>
          </a:prstGeom>
          <a:noFill/>
        </p:spPr>
      </p:pic>
      <p:pic>
        <p:nvPicPr>
          <p:cNvPr id="1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0B92EE8B-B080-4662-AAA5-5CE10F3B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9" grpId="0" animBg="1"/>
      <p:bldP spid="20" grpId="0"/>
      <p:bldP spid="2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0"/>
            <a:ext cx="1129034" cy="11290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9075" y="4046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主打产品</a:t>
            </a:r>
            <a:endParaRPr lang="zh-CN" altLang="en-US" sz="2400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065139" y="5157192"/>
            <a:ext cx="7272808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Phase 1: Lamb rack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3,000ton/yr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Lamb roll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8,000 ton/yr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box  chilled lamb meat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18,000ton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Meat ball, slices products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Phase 2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Cooked meat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breakfast sausages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Phase 3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bone, blood processing and </a:t>
            </a:r>
            <a:r>
              <a:rPr lang="en-US" altLang="zh-CN" sz="1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fertiser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7409" name="图片 31" descr="7M8A29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55" y="1556792"/>
            <a:ext cx="3351286" cy="2232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图片 32" descr="7M8A6584副本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7307" y="260648"/>
            <a:ext cx="2398476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图片 37" descr="7M8A29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9594" y="332656"/>
            <a:ext cx="2304257" cy="2238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图片 38" descr="7M8A7207副本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5819" y="1556792"/>
            <a:ext cx="3528392" cy="2232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图片 36" descr="7M8A238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9315" y="2708920"/>
            <a:ext cx="2237236" cy="2234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图片 34" descr="7M8A5956副本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7587" y="2636913"/>
            <a:ext cx="2304256" cy="22322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KSO_Shape"/>
          <p:cNvSpPr/>
          <p:nvPr/>
        </p:nvSpPr>
        <p:spPr bwMode="auto">
          <a:xfrm>
            <a:off x="480963" y="404664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783</Words>
  <Application>Microsoft Office PowerPoint</Application>
  <PresentationFormat>Custom</PresentationFormat>
  <Paragraphs>125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Gill Sans</vt:lpstr>
      <vt:lpstr>Impact MT Std</vt:lpstr>
      <vt:lpstr>楷体_GB2312</vt:lpstr>
      <vt:lpstr>微软雅黑</vt:lpstr>
      <vt:lpstr>宋体</vt:lpstr>
      <vt:lpstr>仿宋</vt:lpstr>
      <vt:lpstr>方正兰亭细黑_GBK_M</vt:lpstr>
      <vt:lpstr>方正兰亭黑_GBK</vt:lpstr>
      <vt:lpstr>方正兰亭黑简体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CHENYING0907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CHENYING0907</dc:title>
  <dc:creator>CHENYING0907</dc:creator>
  <cp:lastModifiedBy>Jamesc</cp:lastModifiedBy>
  <cp:revision>286</cp:revision>
  <dcterms:created xsi:type="dcterms:W3CDTF">2016-03-04T02:23:00Z</dcterms:created>
  <dcterms:modified xsi:type="dcterms:W3CDTF">2017-06-21T06:12:05Z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2052-10.1.0.6445</vt:lpwstr>
  </property>
</Properties>
</file>